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76" r:id="rId6"/>
    <p:sldId id="277" r:id="rId7"/>
    <p:sldId id="279" r:id="rId8"/>
    <p:sldId id="278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CC00"/>
    <a:srgbClr val="0027A2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46" autoAdjust="0"/>
  </p:normalViewPr>
  <p:slideViewPr>
    <p:cSldViewPr>
      <p:cViewPr>
        <p:scale>
          <a:sx n="70" d="100"/>
          <a:sy n="70" d="100"/>
        </p:scale>
        <p:origin x="-89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ADD4-222A-42FB-9DE1-5C4AE746C0F3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560D-232A-4AF3-80A3-780FFFAFF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13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ADD4-222A-42FB-9DE1-5C4AE746C0F3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560D-232A-4AF3-80A3-780FFFAFF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7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ADD4-222A-42FB-9DE1-5C4AE746C0F3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560D-232A-4AF3-80A3-780FFFAFF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3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ADD4-222A-42FB-9DE1-5C4AE746C0F3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560D-232A-4AF3-80A3-780FFFAFF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0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ADD4-222A-42FB-9DE1-5C4AE746C0F3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560D-232A-4AF3-80A3-780FFFAFF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6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ADD4-222A-42FB-9DE1-5C4AE746C0F3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560D-232A-4AF3-80A3-780FFFAFF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1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ADD4-222A-42FB-9DE1-5C4AE746C0F3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560D-232A-4AF3-80A3-780FFFAFF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8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ADD4-222A-42FB-9DE1-5C4AE746C0F3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560D-232A-4AF3-80A3-780FFFAFF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1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ADD4-222A-42FB-9DE1-5C4AE746C0F3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560D-232A-4AF3-80A3-780FFFAFF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2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ADD4-222A-42FB-9DE1-5C4AE746C0F3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560D-232A-4AF3-80A3-780FFFAFF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2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ADD4-222A-42FB-9DE1-5C4AE746C0F3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560D-232A-4AF3-80A3-780FFFAFF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9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8ADD4-222A-42FB-9DE1-5C4AE746C0F3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4560D-232A-4AF3-80A3-780FFFAFF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7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169" y="457200"/>
            <a:ext cx="8082662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600" b="1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פרק </a:t>
            </a:r>
            <a:r>
              <a:rPr lang="he-IL" sz="6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15-</a:t>
            </a:r>
          </a:p>
          <a:p>
            <a:pPr algn="ctr"/>
            <a:r>
              <a:rPr lang="he-IL" sz="6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מנועי חיפוש ממומנים</a:t>
            </a:r>
          </a:p>
          <a:p>
            <a:pPr algn="ctr"/>
            <a:r>
              <a:rPr lang="he-IL" sz="4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מרצה: נועה שפיר</a:t>
            </a:r>
            <a:endParaRPr lang="en-US" sz="4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1028" name="Picture 4" descr="http://i.marketingprofs.com/assets/images/daily-data-point/bing-google-ask-yahoo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" t="9235" r="58567" b="43665"/>
          <a:stretch/>
        </p:blipFill>
        <p:spPr bwMode="auto">
          <a:xfrm>
            <a:off x="775853" y="2957945"/>
            <a:ext cx="1191491" cy="94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.marketingprofs.com/assets/images/daily-data-point/bing-google-ask-yahoo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30" t="4733" r="5528" b="62020"/>
          <a:stretch/>
        </p:blipFill>
        <p:spPr bwMode="auto">
          <a:xfrm rot="19547491">
            <a:off x="1433841" y="3918015"/>
            <a:ext cx="1996848" cy="83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upqu.nl/sites/default/files/image/Submit-Your-Site-To-Google-Bing-and-Yahoo.jpg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6" t="67152" r="18546" b="4521"/>
          <a:stretch/>
        </p:blipFill>
        <p:spPr bwMode="auto">
          <a:xfrm>
            <a:off x="457200" y="5502304"/>
            <a:ext cx="3592945" cy="809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upqu.nl/sites/default/files/image/Submit-Your-Site-To-Google-Bing-and-Yahoo.jpg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4" r="24445" b="61524"/>
          <a:stretch/>
        </p:blipFill>
        <p:spPr bwMode="auto">
          <a:xfrm rot="1358058">
            <a:off x="3371493" y="4579214"/>
            <a:ext cx="3029528" cy="109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listthemout.com/wp-content/uploads/2011/01/logo-msn.png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5474">
            <a:off x="365157" y="510631"/>
            <a:ext cx="1832775" cy="67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o2rainwear.com/wp-content/uploads/2011/05/About.com_logo1.png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644804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http://consumermediallc.files.wordpress.com/2012/06/aol_newlogo.gif"/>
          <p:cNvPicPr>
            <a:picLocks noChangeAspect="1" noChangeArrowheads="1"/>
          </p:cNvPicPr>
          <p:nvPr/>
        </p:nvPicPr>
        <p:blipFill rotWithShape="1"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91" b="50000"/>
          <a:stretch/>
        </p:blipFill>
        <p:spPr bwMode="auto">
          <a:xfrm>
            <a:off x="6315805" y="5502304"/>
            <a:ext cx="2276690" cy="110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AltaVista Logo"/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546" y="402793"/>
            <a:ext cx="1946285" cy="734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05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236" y="0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9236" y="114300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8081" y="2277022"/>
            <a:ext cx="381000" cy="1143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8081" y="3420022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4228" y="4563022"/>
            <a:ext cx="3810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228" y="5706022"/>
            <a:ext cx="381000" cy="11519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9584" y="382250"/>
            <a:ext cx="723146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4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איך מגיעים למכרז-אמת</a:t>
            </a:r>
          </a:p>
          <a:p>
            <a:pPr algn="ctr"/>
            <a:r>
              <a:rPr lang="he-IL" sz="44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כשיש מספר פריטים למכירה?</a:t>
            </a:r>
            <a:endParaRPr lang="en-US" sz="2800" b="1" cap="none" spc="0" dirty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16686" y="2281535"/>
            <a:ext cx="46939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*</a:t>
            </a:r>
            <a:r>
              <a:rPr lang="he-IL" sz="24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נמדל</a:t>
            </a:r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 כשוק ונבצע "מכירת חיסול"</a:t>
            </a:r>
          </a:p>
        </p:txBody>
      </p:sp>
      <p:pic>
        <p:nvPicPr>
          <p:cNvPr id="6146" name="Picture 2" descr="http://yelmfarmersmarket.com/yfm/wp-content/uploads/farmers_marke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81400"/>
            <a:ext cx="430530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4588159" y="3597809"/>
            <a:ext cx="38587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קונים- החברות המפרסמות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89732" y="4303525"/>
            <a:ext cx="306846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מוכרים- התאים בהם</a:t>
            </a:r>
          </a:p>
          <a:p>
            <a:pPr algn="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             ניתן לפרסם</a:t>
            </a:r>
          </a:p>
        </p:txBody>
      </p:sp>
    </p:spTree>
    <p:extLst>
      <p:ext uri="{BB962C8B-B14F-4D97-AF65-F5344CB8AC3E}">
        <p14:creationId xmlns:p14="http://schemas.microsoft.com/office/powerpoint/2010/main" val="125687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236" y="0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9236" y="114300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8081" y="2277022"/>
            <a:ext cx="381000" cy="1143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8081" y="3420022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4228" y="4563022"/>
            <a:ext cx="3810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228" y="5706022"/>
            <a:ext cx="381000" cy="11519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90937" y="757535"/>
            <a:ext cx="391966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2400" u="sng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ראשית, נבצע מספר הנחות-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12964" y="1752600"/>
            <a:ext cx="75793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*החברות המפרסמות יודעות את ממוצע הלחיצות בשעה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43815" y="3881735"/>
            <a:ext cx="41617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*אין משמעות לתוכן הפרסומת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58689" y="4948535"/>
            <a:ext cx="608051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*אין משמעות לפרסומת האחרות באותו עמוד</a:t>
            </a:r>
          </a:p>
        </p:txBody>
      </p:sp>
      <p:pic>
        <p:nvPicPr>
          <p:cNvPr id="5124" name="Picture 4" descr="http://upload.wikimedia.org/wikipedia/commons/thumb/6/6e/Israeli_Stop_Sign.png/478px-Israeli_Stop_Sig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55" y="3733800"/>
            <a:ext cx="727345" cy="73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771632" y="2754548"/>
            <a:ext cx="40206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*מס' שווה של מוכרים וקונים</a:t>
            </a:r>
          </a:p>
        </p:txBody>
      </p:sp>
      <p:pic>
        <p:nvPicPr>
          <p:cNvPr id="16" name="Picture 2" descr="https://urbannight.files.wordpress.com/2012/09/red-orange-green-traffic-light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19" t="8849" r="3905" b="6676"/>
          <a:stretch/>
        </p:blipFill>
        <p:spPr bwMode="auto">
          <a:xfrm>
            <a:off x="4214431" y="2400300"/>
            <a:ext cx="433769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s://urbannight.files.wordpress.com/2012/09/red-orange-green-traffic-light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19" t="8849" r="3905" b="6676"/>
          <a:stretch/>
        </p:blipFill>
        <p:spPr bwMode="auto">
          <a:xfrm>
            <a:off x="779195" y="1507182"/>
            <a:ext cx="433769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undergroundwineletter.com/wp-content/uploads/2014/08/question-mark-r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790046"/>
            <a:ext cx="416480" cy="69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53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236" y="0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9236" y="114300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8081" y="2277022"/>
            <a:ext cx="381000" cy="1143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8081" y="3420022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4228" y="4563022"/>
            <a:ext cx="3810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228" y="5706022"/>
            <a:ext cx="381000" cy="11519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" y="685800"/>
            <a:ext cx="187709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ממוצע הלחיצות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96508" y="1062335"/>
            <a:ext cx="5966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תא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17547" y="1993696"/>
            <a:ext cx="57259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10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16182" y="2814935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316666" y="3729335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2</a:t>
            </a:r>
          </a:p>
        </p:txBody>
      </p:sp>
      <p:sp>
        <p:nvSpPr>
          <p:cNvPr id="21" name="Oval 20"/>
          <p:cNvSpPr/>
          <p:nvPr/>
        </p:nvSpPr>
        <p:spPr>
          <a:xfrm>
            <a:off x="2496508" y="1905000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</a:t>
            </a:r>
          </a:p>
        </p:txBody>
      </p:sp>
      <p:sp>
        <p:nvSpPr>
          <p:cNvPr id="22" name="Oval 21"/>
          <p:cNvSpPr/>
          <p:nvPr/>
        </p:nvSpPr>
        <p:spPr>
          <a:xfrm>
            <a:off x="2496508" y="2726239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</a:t>
            </a:r>
            <a:endParaRPr 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496508" y="3581400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</a:t>
            </a:r>
            <a:endParaRPr 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657600" y="4648200"/>
            <a:ext cx="57943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i</a:t>
            </a:r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ממוצע הלחיצות על התא ה-</a:t>
            </a:r>
            <a:r>
              <a:rPr lang="en-US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 - </a:t>
            </a:r>
            <a:r>
              <a:rPr lang="en-US" sz="2400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R</a:t>
            </a:r>
            <a:r>
              <a:rPr lang="en-US" sz="2400" baseline="-25000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i</a:t>
            </a:r>
            <a:endParaRPr lang="he-IL" sz="2400" baseline="-25000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828800" y="5179990"/>
            <a:ext cx="723876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 פר הכניסה</a:t>
            </a:r>
            <a:r>
              <a:rPr lang="en-US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j</a:t>
            </a:r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ההכנסה הממוצעת של החברה ה-</a:t>
            </a:r>
            <a:r>
              <a:rPr lang="en-US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- </a:t>
            </a:r>
            <a:r>
              <a:rPr lang="en-US" sz="2400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S</a:t>
            </a:r>
            <a:r>
              <a:rPr lang="en-US" sz="2400" baseline="-25000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j</a:t>
            </a:r>
            <a:endParaRPr lang="he-IL" sz="2400" baseline="-25000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8200" y="5775645"/>
            <a:ext cx="811372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i</a:t>
            </a:r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 מפרסום בתא ה-</a:t>
            </a:r>
            <a:r>
              <a:rPr lang="en-US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j</a:t>
            </a:r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ההכנסה הממוצעת של החברה ה-</a:t>
            </a:r>
            <a:r>
              <a:rPr lang="en-US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- </a:t>
            </a:r>
            <a:r>
              <a:rPr lang="en-US" sz="2400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V</a:t>
            </a:r>
            <a:r>
              <a:rPr lang="en-US" sz="2400" baseline="-25000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ij</a:t>
            </a:r>
            <a:endParaRPr lang="he-IL" sz="2400" baseline="-25000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7937" y="6182380"/>
            <a:ext cx="114086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err="1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R</a:t>
            </a:r>
            <a:r>
              <a:rPr lang="en-US" sz="2800" baseline="-25000" dirty="0" err="1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i</a:t>
            </a:r>
            <a:r>
              <a:rPr lang="en-US" sz="2800" dirty="0" err="1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S</a:t>
            </a:r>
            <a:r>
              <a:rPr lang="en-US" sz="2800" baseline="-25000" dirty="0" err="1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j</a:t>
            </a:r>
            <a:r>
              <a:rPr lang="en-US" sz="2800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=</a:t>
            </a:r>
            <a:endParaRPr lang="he-IL" sz="2800" dirty="0" smtClean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56567" y="247471"/>
            <a:ext cx="184056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רווח החברה</a:t>
            </a:r>
          </a:p>
          <a:p>
            <a:pPr algn="ctr"/>
            <a:r>
              <a:rPr lang="he-IL" sz="24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מפרסום</a:t>
            </a:r>
          </a:p>
          <a:p>
            <a:pPr algn="ctr"/>
            <a:r>
              <a:rPr lang="he-IL" sz="24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בכל תא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656486" y="1981200"/>
            <a:ext cx="154561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30, </a:t>
            </a:r>
            <a:r>
              <a:rPr lang="he-IL" sz="24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15</a:t>
            </a:r>
            <a:r>
              <a:rPr lang="en-US" sz="24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, </a:t>
            </a:r>
            <a:r>
              <a:rPr lang="he-IL" sz="24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651159" y="2783036"/>
            <a:ext cx="15456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20</a:t>
            </a:r>
            <a:r>
              <a:rPr lang="en-US" sz="24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, 10, </a:t>
            </a:r>
            <a:r>
              <a:rPr lang="he-IL" sz="24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4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748623" y="3653135"/>
            <a:ext cx="13516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10, 5, 2</a:t>
            </a:r>
            <a:endParaRPr lang="he-IL" sz="2400" dirty="0" smtClean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43162" y="693003"/>
            <a:ext cx="134363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חברה</a:t>
            </a:r>
          </a:p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מפרסמת</a:t>
            </a:r>
          </a:p>
        </p:txBody>
      </p:sp>
      <p:sp>
        <p:nvSpPr>
          <p:cNvPr id="44" name="Oval 43"/>
          <p:cNvSpPr/>
          <p:nvPr/>
        </p:nvSpPr>
        <p:spPr>
          <a:xfrm>
            <a:off x="7800362" y="1905000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X</a:t>
            </a:r>
            <a:endParaRPr 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7800362" y="2726239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Y</a:t>
            </a:r>
            <a:endParaRPr 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7800362" y="3581400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Z</a:t>
            </a:r>
            <a:endParaRPr 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681453" y="693003"/>
            <a:ext cx="15600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הכנסה פר</a:t>
            </a:r>
          </a:p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כניסה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293779" y="1993696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3</a:t>
            </a:r>
            <a:endParaRPr lang="he-IL" sz="2400" dirty="0" smtClean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295432" y="2814935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2</a:t>
            </a:r>
            <a:endParaRPr lang="he-IL" sz="2400" dirty="0" smtClean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95916" y="3729335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1</a:t>
            </a:r>
            <a:endParaRPr lang="he-IL" sz="2400" dirty="0" smtClean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6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9" grpId="0"/>
      <p:bldP spid="40" grpId="0"/>
      <p:bldP spid="41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236" y="0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9236" y="114300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8081" y="2277022"/>
            <a:ext cx="381000" cy="1143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8081" y="3420022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4228" y="4563022"/>
            <a:ext cx="3810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228" y="5706022"/>
            <a:ext cx="381000" cy="11519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54453" y="228600"/>
            <a:ext cx="57943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i</a:t>
            </a:r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ממוצע הלחיצות על התא ה-</a:t>
            </a:r>
            <a:r>
              <a:rPr lang="en-US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 - </a:t>
            </a:r>
            <a:r>
              <a:rPr lang="en-US" sz="2400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Ri</a:t>
            </a:r>
            <a:endParaRPr lang="he-IL" sz="2400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760390"/>
            <a:ext cx="697150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 פר כניסה</a:t>
            </a:r>
            <a:r>
              <a:rPr lang="en-US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j</a:t>
            </a:r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ההכנסה הממוצעת של החברה ה-</a:t>
            </a:r>
            <a:r>
              <a:rPr lang="en-US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- </a:t>
            </a:r>
            <a:r>
              <a:rPr lang="en-US" sz="2400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Sj</a:t>
            </a:r>
            <a:endParaRPr lang="he-IL" sz="2400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1356045"/>
            <a:ext cx="842116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i</a:t>
            </a:r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 מפרסום בתא ה-</a:t>
            </a:r>
            <a:r>
              <a:rPr lang="en-US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j</a:t>
            </a:r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ההכנסה הממוצעת של החברה ה-</a:t>
            </a:r>
            <a:r>
              <a:rPr lang="en-US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- </a:t>
            </a:r>
            <a:r>
              <a:rPr lang="en-US" sz="2400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Vij</a:t>
            </a:r>
            <a:endParaRPr lang="he-IL" sz="2400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7937" y="1686580"/>
            <a:ext cx="114086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RiSj</a:t>
            </a:r>
            <a:r>
              <a:rPr lang="en-US" sz="28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=</a:t>
            </a:r>
            <a:endParaRPr lang="he-IL" sz="2800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21053" y="1900535"/>
            <a:ext cx="57943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2400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i</a:t>
            </a:r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המחיר של פרסום בתא ה-</a:t>
            </a:r>
            <a:r>
              <a:rPr lang="en-US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- Pi</a:t>
            </a:r>
            <a:endParaRPr lang="he-IL" sz="2400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57400" y="2585515"/>
            <a:ext cx="636427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:j</a:t>
            </a:r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 מפרסום בתא </a:t>
            </a:r>
            <a:r>
              <a:rPr lang="en-US" sz="2400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i</a:t>
            </a:r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 סה"כ הרווח של חברה </a:t>
            </a:r>
            <a:endParaRPr lang="he-IL" sz="2400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8965" y="2416314"/>
            <a:ext cx="197906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RiSj</a:t>
            </a:r>
            <a:r>
              <a:rPr lang="en-US" sz="40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-Pi</a:t>
            </a:r>
            <a:endParaRPr lang="he-IL" sz="4000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81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236" y="0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9236" y="114300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8081" y="2277022"/>
            <a:ext cx="381000" cy="1143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8081" y="3420022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4228" y="4563022"/>
            <a:ext cx="3810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228" y="5706022"/>
            <a:ext cx="381000" cy="11519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1367" y="2416314"/>
            <a:ext cx="773587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RiSj</a:t>
            </a:r>
            <a:r>
              <a:rPr lang="en-US" sz="40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-Pi</a:t>
            </a:r>
            <a:r>
              <a:rPr lang="he-IL" sz="40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:j</a:t>
            </a:r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 מפרסום בתא </a:t>
            </a:r>
            <a:r>
              <a:rPr lang="en-US" sz="2400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i</a:t>
            </a:r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 סה"כ הרווח של חברה </a:t>
            </a:r>
            <a:endParaRPr lang="he-IL" sz="2400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25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00"/>
    </mc:Choice>
    <mc:Fallback xmlns="">
      <p:transition spd="slow" advTm="2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6 L 0.00017 -0.2516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236" y="0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9236" y="114300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8081" y="2277022"/>
            <a:ext cx="381000" cy="1143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8081" y="3420022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4228" y="4563022"/>
            <a:ext cx="3810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228" y="5706022"/>
            <a:ext cx="381000" cy="11519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879" y="1981200"/>
            <a:ext cx="203372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מחיר</a:t>
            </a:r>
          </a:p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הפרסום בתא</a:t>
            </a:r>
          </a:p>
        </p:txBody>
      </p:sp>
      <p:sp>
        <p:nvSpPr>
          <p:cNvPr id="9" name="Rectangle 8"/>
          <p:cNvSpPr/>
          <p:nvPr/>
        </p:nvSpPr>
        <p:spPr>
          <a:xfrm>
            <a:off x="2756162" y="2357735"/>
            <a:ext cx="5966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תא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17547" y="3441496"/>
            <a:ext cx="57259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13</a:t>
            </a:r>
            <a:endParaRPr lang="he-IL" sz="2400" dirty="0" smtClean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16182" y="4680099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3</a:t>
            </a:r>
            <a:endParaRPr lang="he-IL" sz="2400" dirty="0" smtClean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16666" y="6019800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0</a:t>
            </a:r>
            <a:endParaRPr lang="he-IL" sz="2400" dirty="0" smtClean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56162" y="3352800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</a:t>
            </a:r>
          </a:p>
        </p:txBody>
      </p:sp>
      <p:sp>
        <p:nvSpPr>
          <p:cNvPr id="14" name="Oval 13"/>
          <p:cNvSpPr/>
          <p:nvPr/>
        </p:nvSpPr>
        <p:spPr>
          <a:xfrm>
            <a:off x="2756162" y="4591403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</a:t>
            </a:r>
            <a:endParaRPr 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56162" y="5948065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</a:t>
            </a:r>
            <a:endParaRPr 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05600" y="1988403"/>
            <a:ext cx="2362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הכנסת החברה</a:t>
            </a:r>
          </a:p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מפרסום</a:t>
            </a:r>
            <a:r>
              <a:rPr lang="he-IL" sz="2400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בכל תא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141185" y="3352800"/>
            <a:ext cx="154561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30, </a:t>
            </a:r>
            <a:r>
              <a:rPr lang="he-IL" sz="240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15</a:t>
            </a:r>
            <a:r>
              <a:rPr lang="en-US" sz="240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, </a:t>
            </a:r>
            <a:r>
              <a:rPr lang="he-IL" sz="240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174852" y="4540101"/>
            <a:ext cx="15456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20</a:t>
            </a:r>
            <a:r>
              <a:rPr lang="en-US" sz="240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, 10, </a:t>
            </a:r>
            <a:r>
              <a:rPr lang="he-IL" sz="240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233322" y="5943600"/>
            <a:ext cx="13516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10, 5, 2</a:t>
            </a:r>
            <a:endParaRPr lang="he-IL" sz="2400" dirty="0" smtClean="0">
              <a:ln w="12700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57800" y="1988403"/>
            <a:ext cx="134363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חברה</a:t>
            </a:r>
          </a:p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מפרסמת</a:t>
            </a:r>
          </a:p>
        </p:txBody>
      </p:sp>
      <p:sp>
        <p:nvSpPr>
          <p:cNvPr id="21" name="Oval 20"/>
          <p:cNvSpPr/>
          <p:nvPr/>
        </p:nvSpPr>
        <p:spPr>
          <a:xfrm>
            <a:off x="5715000" y="3352800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X</a:t>
            </a:r>
            <a:endParaRPr 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753994" y="4559504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Y</a:t>
            </a:r>
            <a:endParaRPr 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715000" y="5948065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Z</a:t>
            </a:r>
            <a:endParaRPr 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1367" y="684980"/>
            <a:ext cx="773587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RiSj</a:t>
            </a:r>
            <a:r>
              <a:rPr lang="en-US" sz="40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-Pi</a:t>
            </a:r>
            <a:r>
              <a:rPr lang="he-IL" sz="40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:j</a:t>
            </a:r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 מפרסום בתא </a:t>
            </a:r>
            <a:r>
              <a:rPr lang="en-US" sz="2400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i</a:t>
            </a:r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 סה"כ הרווח של חברה </a:t>
            </a:r>
            <a:endParaRPr lang="he-IL" sz="2400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3505200" y="3583632"/>
            <a:ext cx="2133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38600" y="32120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30-13=17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3505200" y="3736032"/>
            <a:ext cx="2133600" cy="10986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19965919">
            <a:off x="3945470" y="391610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15-3=12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3505200" y="3888432"/>
            <a:ext cx="2209800" cy="2286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8792167">
            <a:off x="4096268" y="450091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6-0=6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3505200" y="3736033"/>
            <a:ext cx="2110563" cy="1034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3482163" y="4910931"/>
            <a:ext cx="2133600" cy="1286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3482163" y="5109865"/>
            <a:ext cx="2133602" cy="10645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3498112" y="6284244"/>
            <a:ext cx="2133600" cy="1286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3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8" grpId="0"/>
      <p:bldP spid="28" grpId="1"/>
      <p:bldP spid="30" grpId="0"/>
      <p:bldP spid="30" grpId="1"/>
      <p:bldP spid="33" grpId="0"/>
      <p:bldP spid="3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236" y="0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9236" y="114300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8081" y="2277022"/>
            <a:ext cx="381000" cy="1143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8081" y="3420022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4228" y="4563022"/>
            <a:ext cx="3810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228" y="5706022"/>
            <a:ext cx="381000" cy="11519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340667"/>
            <a:ext cx="80772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400" u="sng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לכל סט של קונים-מוכרים קיים סט אופטימלי של מחירים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0879" y="1519535"/>
            <a:ext cx="203372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מחירים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44754" y="1519535"/>
            <a:ext cx="8194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מוכר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14529" y="2755696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05549" y="4288466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16666" y="5862935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0</a:t>
            </a:r>
            <a:endParaRPr lang="he-IL" sz="2400" dirty="0" smtClean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56162" y="2667000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745529" y="4199770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</a:t>
            </a:r>
            <a:endParaRPr 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756162" y="5791200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</a:t>
            </a:r>
            <a:endParaRPr 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05600" y="1150203"/>
            <a:ext cx="2362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הכנסת הקונה</a:t>
            </a:r>
          </a:p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מכל קנייה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238168" y="2667000"/>
            <a:ext cx="13516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12</a:t>
            </a:r>
            <a:r>
              <a:rPr lang="en-US" sz="240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, 4, 2</a:t>
            </a:r>
            <a:endParaRPr lang="he-IL" sz="2400" dirty="0" smtClean="0">
              <a:ln w="12700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58184" y="4148468"/>
            <a:ext cx="115768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8, 7, 6</a:t>
            </a:r>
            <a:endParaRPr lang="he-IL" sz="2400" dirty="0" smtClean="0">
              <a:ln w="12700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30305" y="5786735"/>
            <a:ext cx="115768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7, 5, 2</a:t>
            </a:r>
            <a:endParaRPr lang="he-IL" sz="2400" dirty="0" smtClean="0">
              <a:ln w="12700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13480" y="1519535"/>
            <a:ext cx="83227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קונה</a:t>
            </a:r>
          </a:p>
        </p:txBody>
      </p:sp>
      <p:sp>
        <p:nvSpPr>
          <p:cNvPr id="23" name="Oval 22"/>
          <p:cNvSpPr/>
          <p:nvPr/>
        </p:nvSpPr>
        <p:spPr>
          <a:xfrm>
            <a:off x="5715000" y="2667000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X</a:t>
            </a:r>
            <a:endParaRPr 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743361" y="4167871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Y</a:t>
            </a:r>
            <a:endParaRPr 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715000" y="5791200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Z</a:t>
            </a:r>
            <a:endParaRPr 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3430769" y="2927499"/>
            <a:ext cx="2133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3430769" y="3079900"/>
            <a:ext cx="2133601" cy="1299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3278930" y="3217363"/>
            <a:ext cx="2285440" cy="26455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306033" y="2764466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1</a:t>
            </a:r>
            <a:endParaRPr lang="he-IL" sz="2400" dirty="0" smtClean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3430770" y="4519298"/>
            <a:ext cx="2133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306033" y="2764466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2</a:t>
            </a:r>
            <a:endParaRPr lang="he-IL" sz="2400" dirty="0" smtClean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3430769" y="4718233"/>
            <a:ext cx="2133601" cy="129933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1316666" y="2761770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3</a:t>
            </a:r>
            <a:endParaRPr lang="he-IL" sz="2400" dirty="0" smtClean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316666" y="4284001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1</a:t>
            </a:r>
            <a:endParaRPr lang="he-IL" sz="2400" dirty="0" smtClean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3430770" y="4671698"/>
            <a:ext cx="2133600" cy="134586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29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2" grpId="1"/>
      <p:bldP spid="13" grpId="0"/>
      <p:bldP spid="13" grpId="1"/>
      <p:bldP spid="14" grpId="0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46" grpId="0"/>
      <p:bldP spid="46" grpId="1"/>
      <p:bldP spid="51" grpId="0"/>
      <p:bldP spid="51" grpId="1"/>
      <p:bldP spid="61" grpId="0"/>
      <p:bldP spid="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236" y="0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9236" y="114300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8081" y="2277022"/>
            <a:ext cx="381000" cy="1143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8081" y="3420022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4228" y="4563022"/>
            <a:ext cx="3810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228" y="5706022"/>
            <a:ext cx="381000" cy="11519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57200"/>
            <a:ext cx="80772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he-IL" sz="2400" u="sng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איך אפשר לדעת שהתהליך יגיע לסיום?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1182836"/>
            <a:ext cx="80772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*פוטנציאל: הרווח הפוטנציאלי של כל אחד מהמשתתפים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800" y="1752600"/>
            <a:ext cx="80772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כלשהו </a:t>
            </a:r>
            <a:r>
              <a:rPr lang="en-US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 P</a:t>
            </a:r>
            <a:r>
              <a:rPr 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0</a:t>
            </a:r>
            <a:r>
              <a:rPr lang="en-US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&gt;0</a:t>
            </a:r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*מתחילים מפוטנציאל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5800" y="2967335"/>
            <a:ext cx="80772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*הפוטנציאל חיובי תמיד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600" y="3581400"/>
            <a:ext cx="67818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 צעדים לכל היותר </a:t>
            </a:r>
            <a:r>
              <a:rPr lang="en-US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P</a:t>
            </a:r>
            <a:r>
              <a:rPr 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0</a:t>
            </a:r>
            <a:r>
              <a:rPr lang="he-IL" sz="2400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 </a:t>
            </a:r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הפוטנציאל יתאפס לאחר </a:t>
            </a:r>
            <a:endParaRPr lang="he-IL" sz="240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4643735"/>
            <a:ext cx="80772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he-IL" sz="2400" u="sng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למה תהליך זה מוביל לרווח אופטימלי של כל המשתתפים?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5800" y="5329535"/>
            <a:ext cx="80772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*קונים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5800" y="5862935"/>
            <a:ext cx="80772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*מוכרים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5800" y="2362200"/>
            <a:ext cx="80772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*הפוטנציאל קטן בכל שלב</a:t>
            </a:r>
          </a:p>
        </p:txBody>
      </p:sp>
    </p:spTree>
    <p:extLst>
      <p:ext uri="{BB962C8B-B14F-4D97-AF65-F5344CB8AC3E}">
        <p14:creationId xmlns:p14="http://schemas.microsoft.com/office/powerpoint/2010/main" val="218695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236" y="0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9236" y="114300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8081" y="2277022"/>
            <a:ext cx="381000" cy="1143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8081" y="3420022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4228" y="4563022"/>
            <a:ext cx="3810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228" y="5706022"/>
            <a:ext cx="381000" cy="11519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571500"/>
            <a:ext cx="80772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he-IL" sz="2400" u="sng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איך תהליך זה מתקשר למכירות פומביות של פריט אחד?</a:t>
            </a:r>
          </a:p>
        </p:txBody>
      </p:sp>
      <p:sp>
        <p:nvSpPr>
          <p:cNvPr id="9" name="Rectangle 8"/>
          <p:cNvSpPr/>
          <p:nvPr/>
        </p:nvSpPr>
        <p:spPr>
          <a:xfrm>
            <a:off x="480879" y="1671935"/>
            <a:ext cx="203372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מחיר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44754" y="1671935"/>
            <a:ext cx="8194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מוכר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14529" y="2755696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26815" y="4222899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16666" y="5862935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0</a:t>
            </a:r>
            <a:endParaRPr lang="he-IL" sz="2400" dirty="0" smtClean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756162" y="2667000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</a:t>
            </a:r>
          </a:p>
        </p:txBody>
      </p:sp>
      <p:sp>
        <p:nvSpPr>
          <p:cNvPr id="15" name="Oval 14"/>
          <p:cNvSpPr/>
          <p:nvPr/>
        </p:nvSpPr>
        <p:spPr>
          <a:xfrm>
            <a:off x="2745529" y="4199770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</a:t>
            </a:r>
            <a:endParaRPr 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756162" y="5791200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</a:t>
            </a:r>
            <a:endParaRPr 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05600" y="1302603"/>
            <a:ext cx="2362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הכנסת הקונה</a:t>
            </a:r>
          </a:p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מכל קנייה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356417" y="2738735"/>
            <a:ext cx="115768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3, 0, 0</a:t>
            </a:r>
            <a:endParaRPr lang="he-IL" sz="2400" dirty="0" smtClean="0">
              <a:ln w="12700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58186" y="4230836"/>
            <a:ext cx="115768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2, 0, 0</a:t>
            </a:r>
            <a:endParaRPr lang="he-IL" sz="2400" dirty="0" smtClean="0">
              <a:ln w="12700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55445" y="5871799"/>
            <a:ext cx="115768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1, 0, 0</a:t>
            </a:r>
            <a:endParaRPr lang="he-IL" sz="2400" dirty="0" smtClean="0">
              <a:ln w="12700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13480" y="1671935"/>
            <a:ext cx="83227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קונה</a:t>
            </a:r>
          </a:p>
        </p:txBody>
      </p:sp>
      <p:sp>
        <p:nvSpPr>
          <p:cNvPr id="22" name="Oval 21"/>
          <p:cNvSpPr/>
          <p:nvPr/>
        </p:nvSpPr>
        <p:spPr>
          <a:xfrm>
            <a:off x="5715000" y="2667000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X</a:t>
            </a:r>
            <a:endParaRPr 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711462" y="4167871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Y</a:t>
            </a:r>
            <a:endParaRPr 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715000" y="5791200"/>
            <a:ext cx="533400" cy="55036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Z</a:t>
            </a:r>
            <a:endParaRPr 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430769" y="2927499"/>
            <a:ext cx="2133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3430769" y="3079900"/>
            <a:ext cx="2133601" cy="1299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3278930" y="3217363"/>
            <a:ext cx="2285440" cy="26455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295400" y="2764466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2</a:t>
            </a:r>
            <a:endParaRPr lang="he-IL" sz="2400" dirty="0" smtClean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357732" y="2738735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3</a:t>
            </a:r>
            <a:endParaRPr lang="he-IL" sz="2400" dirty="0" smtClean="0">
              <a:ln w="12700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59501" y="4226371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2</a:t>
            </a:r>
            <a:endParaRPr lang="he-IL" sz="2400" dirty="0" smtClean="0">
              <a:ln w="12700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50972" y="5871799"/>
            <a:ext cx="378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1</a:t>
            </a:r>
            <a:endParaRPr lang="he-IL" sz="2400" dirty="0" smtClean="0">
              <a:ln w="12700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3430770" y="4540149"/>
            <a:ext cx="2133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3430769" y="4692549"/>
            <a:ext cx="2235112" cy="13250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3430769" y="4718232"/>
            <a:ext cx="2133600" cy="129933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3430769" y="6169968"/>
            <a:ext cx="2133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422066" y="1671935"/>
            <a:ext cx="23622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הצעה</a:t>
            </a:r>
          </a:p>
        </p:txBody>
      </p:sp>
    </p:spTree>
    <p:extLst>
      <p:ext uri="{BB962C8B-B14F-4D97-AF65-F5344CB8AC3E}">
        <p14:creationId xmlns:p14="http://schemas.microsoft.com/office/powerpoint/2010/main" val="384606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2" grpId="1"/>
      <p:bldP spid="13" grpId="0"/>
      <p:bldP spid="13" grpId="1"/>
      <p:bldP spid="15" grpId="0" animBg="1"/>
      <p:bldP spid="15" grpId="1" animBg="1"/>
      <p:bldP spid="16" grpId="0" animBg="1"/>
      <p:bldP spid="16" grpId="1" animBg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30" grpId="0"/>
      <p:bldP spid="51" grpId="0"/>
      <p:bldP spid="51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236" y="0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9236" y="114300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8081" y="2277022"/>
            <a:ext cx="381000" cy="1143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8081" y="3420022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4228" y="4563022"/>
            <a:ext cx="3810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228" y="5706022"/>
            <a:ext cx="381000" cy="11519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93929" y="396949"/>
            <a:ext cx="7340471" cy="18774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400" b="1" u="sng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לסיכום</a:t>
            </a:r>
            <a:r>
              <a:rPr lang="he-IL" sz="44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:</a:t>
            </a:r>
          </a:p>
          <a:p>
            <a:pPr algn="ctr"/>
            <a:r>
              <a:rPr lang="he-IL" sz="3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מאחורי הקצאת </a:t>
            </a:r>
            <a:r>
              <a:rPr lang="he-IL" sz="3600" b="1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תאי פרסום </a:t>
            </a:r>
            <a:r>
              <a:rPr lang="he-IL" sz="3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לחברות</a:t>
            </a:r>
          </a:p>
          <a:p>
            <a:pPr algn="ctr"/>
            <a:r>
              <a:rPr lang="he-IL" sz="3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עומדת הרבה מתמטיקה ומחשבה</a:t>
            </a:r>
            <a:endParaRPr lang="he-IL" sz="3600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462" y="4787205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2800" b="1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לעבוד במחלקת</a:t>
            </a:r>
          </a:p>
          <a:p>
            <a:pPr algn="ctr"/>
            <a:r>
              <a:rPr lang="he-IL" sz="2800" b="1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פרסום בגוגל זה</a:t>
            </a:r>
          </a:p>
          <a:p>
            <a:pPr algn="ctr"/>
            <a:r>
              <a:rPr lang="he-IL" sz="2800" b="1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כאב ראש רציני</a:t>
            </a:r>
            <a:endParaRPr lang="he-IL" sz="2800" b="1" dirty="0">
              <a:ln w="12700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98729" y="2514600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* הנחנו הנחות שבמציאות אי אפשר להניח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8200" y="3043535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* התעלמנו מרף המינימום של לחיצות לכל חברה מפרסמת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" y="3576935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* אינסוף אפשרויות חיפוש</a:t>
            </a:r>
          </a:p>
        </p:txBody>
      </p:sp>
      <p:pic>
        <p:nvPicPr>
          <p:cNvPr id="13314" name="Picture 2" descr="C:\Users\Noa Shafir\AppData\Local\Microsoft\Windows\INetCache\IE\ES2FSX21\MC9002152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563022"/>
            <a:ext cx="2370499" cy="186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33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236" y="0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-9236" y="114300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-8081" y="2277022"/>
            <a:ext cx="381000" cy="1143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-8081" y="3420022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-4228" y="4563022"/>
            <a:ext cx="3810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-4228" y="5706022"/>
            <a:ext cx="381000" cy="11519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281807" y="508337"/>
            <a:ext cx="696697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מנועי חיפוש- למה ?</a:t>
            </a:r>
            <a:endParaRPr lang="en-US" sz="4000" b="1" cap="none" spc="0" dirty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77438" y="1894106"/>
            <a:ext cx="2371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32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*סחר במידע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790975" y="3120150"/>
            <a:ext cx="3063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32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*שירותים נלווים</a:t>
            </a:r>
            <a:endParaRPr lang="he-IL" sz="3200" b="1" cap="none" spc="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479438" y="4333775"/>
            <a:ext cx="53655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32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*תשלום עבור עדיפות בחיפוש</a:t>
            </a:r>
            <a:endParaRPr lang="he-IL" sz="3200" b="1" cap="none" spc="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933915" y="5558550"/>
            <a:ext cx="19207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32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*פרסומות</a:t>
            </a:r>
            <a:endParaRPr lang="he-IL" sz="3200" b="1" cap="none" spc="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25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6" grpId="0"/>
      <p:bldP spid="37" grpId="0"/>
      <p:bldP spid="38" grpId="0"/>
      <p:bldP spid="3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9236" y="0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9236" y="114300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-8081" y="2277022"/>
            <a:ext cx="381000" cy="1143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8081" y="3420022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4228" y="4563022"/>
            <a:ext cx="3810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4228" y="5706022"/>
            <a:ext cx="381000" cy="11519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 r="26956" b="5653"/>
          <a:stretch/>
        </p:blipFill>
        <p:spPr bwMode="auto">
          <a:xfrm>
            <a:off x="1066800" y="1676400"/>
            <a:ext cx="6934200" cy="4593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762000" y="457200"/>
            <a:ext cx="77724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he-IL" sz="28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לפרסום במנועי חיפוש יתרון מובהק על פני פרסום בעיתון או בטלוויזיה</a:t>
            </a:r>
            <a:endParaRPr lang="he-IL" sz="2800" cap="none" spc="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7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9236" y="0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9236" y="114300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-8081" y="2277022"/>
            <a:ext cx="381000" cy="1143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8081" y="3420022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4228" y="4563022"/>
            <a:ext cx="3810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4228" y="5706022"/>
            <a:ext cx="381000" cy="11519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35044" y="228600"/>
            <a:ext cx="56605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4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לפי מה גובים כסף</a:t>
            </a:r>
          </a:p>
          <a:p>
            <a:pPr algn="ctr"/>
            <a:r>
              <a:rPr lang="he-IL" sz="44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מהחברות המפרסמות?</a:t>
            </a:r>
            <a:endParaRPr lang="en-US" sz="2800" b="1" cap="none" spc="0" dirty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65201" y="2015638"/>
            <a:ext cx="25859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תשלום פר-לחיצה</a:t>
            </a:r>
          </a:p>
        </p:txBody>
      </p:sp>
      <p:pic>
        <p:nvPicPr>
          <p:cNvPr id="12290" name="Picture 2" descr="http://www.mepis.org/docs/en/images/5/5c/Mou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231" y="1600200"/>
            <a:ext cx="1108970" cy="1108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5225364" y="5634335"/>
            <a:ext cx="28568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“calligraphy pens”</a:t>
            </a:r>
            <a:endParaRPr lang="he-IL" sz="240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54218" y="5604309"/>
            <a:ext cx="10583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$1.70</a:t>
            </a:r>
            <a:endParaRPr lang="he-IL" sz="240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56435" y="6154554"/>
            <a:ext cx="292580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2400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 “</a:t>
            </a:r>
            <a:r>
              <a:rPr lang="en-US" sz="2400" dirty="0" err="1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calligaphy</a:t>
            </a:r>
            <a:r>
              <a:rPr lang="en-US" sz="2400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pens”</a:t>
            </a:r>
            <a:endParaRPr lang="en-US" sz="240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937346" y="3048000"/>
            <a:ext cx="21098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“Keuka Lake”</a:t>
            </a:r>
            <a:endParaRPr lang="he-IL" sz="240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19201" y="3052621"/>
            <a:ext cx="10583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$1.</a:t>
            </a:r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5</a:t>
            </a:r>
            <a:r>
              <a:rPr lang="en-US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0</a:t>
            </a:r>
            <a:endParaRPr lang="he-IL" sz="240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514600" y="3248806"/>
            <a:ext cx="3048000" cy="346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343400" y="3991522"/>
            <a:ext cx="380776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“loan consolidation”</a:t>
            </a:r>
          </a:p>
          <a:p>
            <a:pPr algn="r"/>
            <a:r>
              <a:rPr lang="en-US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 “mortgage refinancing”</a:t>
            </a:r>
          </a:p>
          <a:p>
            <a:pPr algn="r"/>
            <a:r>
              <a:rPr lang="en-US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“mesothelioma”</a:t>
            </a:r>
            <a:endParaRPr lang="he-IL" sz="240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2590800" y="4589211"/>
            <a:ext cx="186543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519445" y="4381467"/>
            <a:ext cx="76655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$50</a:t>
            </a:r>
            <a:endParaRPr lang="he-IL" sz="240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590800" y="5801451"/>
            <a:ext cx="24894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2590800" y="6282011"/>
            <a:ext cx="24894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219200" y="6091535"/>
            <a:ext cx="105830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$0.60</a:t>
            </a:r>
            <a:endParaRPr lang="he-IL" sz="240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06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4" grpId="0"/>
      <p:bldP spid="25" grpId="0"/>
      <p:bldP spid="18" grpId="0"/>
      <p:bldP spid="27" grpId="0"/>
      <p:bldP spid="28" grpId="0"/>
      <p:bldP spid="34" grpId="0"/>
      <p:bldP spid="36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9236" y="0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236" y="114300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8081" y="2277022"/>
            <a:ext cx="381000" cy="1143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8081" y="3420022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-4228" y="4563022"/>
            <a:ext cx="3810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4228" y="5706022"/>
            <a:ext cx="381000" cy="11519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26665" y="228600"/>
            <a:ext cx="607730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4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איך מחליטים איזו חברה</a:t>
            </a:r>
          </a:p>
          <a:p>
            <a:pPr algn="ctr"/>
            <a:r>
              <a:rPr lang="he-IL" sz="44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תפרסם</a:t>
            </a:r>
            <a:r>
              <a:rPr lang="he-IL" sz="28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he-IL" sz="44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בספוט?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56333" y="2015638"/>
            <a:ext cx="219483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מכירה פומבית </a:t>
            </a:r>
          </a:p>
        </p:txBody>
      </p:sp>
      <p:pic>
        <p:nvPicPr>
          <p:cNvPr id="11266" name="Picture 2" descr="http://www.ioba.org/standard/wp-content/uploads/2013/03/auction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184" y="1690437"/>
            <a:ext cx="961877" cy="96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853467" y="3124200"/>
            <a:ext cx="32976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גישות למכירה פומבית-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86840" y="3757552"/>
            <a:ext cx="24561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1. מכירה אנגלית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52015" y="4262735"/>
            <a:ext cx="25955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2. מכירה הולנדית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500018" y="4796135"/>
            <a:ext cx="555793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240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3. מכירה בהצעות חתומות ומחיר ראשון</a:t>
            </a:r>
            <a:r>
              <a:rPr lang="he-IL" sz="2400" dirty="0"/>
              <a:t> </a:t>
            </a:r>
            <a:endParaRPr lang="he-IL" sz="2400" dirty="0" smtClean="0"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25427" y="5329535"/>
            <a:ext cx="523252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4. </a:t>
            </a:r>
            <a:r>
              <a:rPr lang="he-IL" sz="240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מכירה בהצעות חתומות ומחיר </a:t>
            </a:r>
            <a:r>
              <a:rPr lang="he-IL" sz="2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שני</a:t>
            </a:r>
            <a:r>
              <a:rPr lang="he-IL" sz="2400" dirty="0"/>
              <a:t> </a:t>
            </a:r>
            <a:endParaRPr lang="he-IL" sz="2400" dirty="0" smtClean="0"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 rot="20521568">
            <a:off x="930835" y="3966703"/>
            <a:ext cx="2492990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גישת מחיר ראשון</a:t>
            </a:r>
          </a:p>
        </p:txBody>
      </p:sp>
      <p:sp>
        <p:nvSpPr>
          <p:cNvPr id="23" name="Rectangle 22"/>
          <p:cNvSpPr/>
          <p:nvPr/>
        </p:nvSpPr>
        <p:spPr>
          <a:xfrm rot="20547002">
            <a:off x="1085959" y="3972888"/>
            <a:ext cx="2167581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2400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גישת מחיר שני</a:t>
            </a:r>
          </a:p>
        </p:txBody>
      </p:sp>
    </p:spTree>
    <p:extLst>
      <p:ext uri="{BB962C8B-B14F-4D97-AF65-F5344CB8AC3E}">
        <p14:creationId xmlns:p14="http://schemas.microsoft.com/office/powerpoint/2010/main" val="253574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18" grpId="1"/>
      <p:bldP spid="19" grpId="0"/>
      <p:bldP spid="19" grpId="1"/>
      <p:bldP spid="19" grpId="2"/>
      <p:bldP spid="20" grpId="0"/>
      <p:bldP spid="20" grpId="1"/>
      <p:bldP spid="20" grpId="2"/>
      <p:bldP spid="21" grpId="0"/>
      <p:bldP spid="21" grpId="1"/>
      <p:bldP spid="22" grpId="0"/>
      <p:bldP spid="22" grpId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9236" y="0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236" y="114300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8081" y="2277022"/>
            <a:ext cx="381000" cy="1143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8081" y="3420022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-4228" y="4563022"/>
            <a:ext cx="3810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4228" y="5706022"/>
            <a:ext cx="381000" cy="11519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12761" y="1600200"/>
            <a:ext cx="60885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32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*איזו גישה משתלמת יותר </a:t>
            </a:r>
            <a:r>
              <a:rPr lang="he-IL" sz="32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לקונה?</a:t>
            </a:r>
            <a:endParaRPr lang="he-IL" sz="320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61913" y="2655332"/>
            <a:ext cx="606768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3200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*איזו גישה משתלמת יותר </a:t>
            </a:r>
            <a:r>
              <a:rPr lang="he-IL" sz="32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למוכר?</a:t>
            </a:r>
            <a:endParaRPr lang="he-IL" sz="320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62878" y="3682425"/>
            <a:ext cx="61622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32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*בתור קונה, כמה כדאי לי להציע?</a:t>
            </a:r>
          </a:p>
        </p:txBody>
      </p:sp>
    </p:spTree>
    <p:extLst>
      <p:ext uri="{BB962C8B-B14F-4D97-AF65-F5344CB8AC3E}">
        <p14:creationId xmlns:p14="http://schemas.microsoft.com/office/powerpoint/2010/main" val="233590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236" y="0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9236" y="114300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8081" y="2277022"/>
            <a:ext cx="381000" cy="1143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8081" y="3420022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4228" y="4563022"/>
            <a:ext cx="3810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228" y="5706022"/>
            <a:ext cx="381000" cy="11519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47261" y="528935"/>
            <a:ext cx="513473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2400" u="sng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האם משתלם להציע מחיר נמוך יותר?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390453" y="990600"/>
            <a:ext cx="9622" cy="5638800"/>
          </a:xfrm>
          <a:prstGeom prst="straightConnector1">
            <a:avLst/>
          </a:prstGeom>
          <a:ln w="762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285775" y="3676850"/>
            <a:ext cx="228600" cy="2375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00200" y="35814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</a:t>
            </a:r>
            <a:r>
              <a:rPr lang="en-US" sz="28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– </a:t>
            </a:r>
            <a:r>
              <a:rPr lang="he-IL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התכוון לשלם </a:t>
            </a:r>
            <a:r>
              <a:rPr lang="en-US" sz="2000" b="1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</a:t>
            </a:r>
            <a:r>
              <a:rPr lang="he-IL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המחיר האמיתי שהקונה ה-</a:t>
            </a:r>
            <a:endParaRPr lang="en-US" sz="2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76150" y="4982430"/>
            <a:ext cx="228600" cy="2375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90575" y="488698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</a:t>
            </a:r>
            <a:r>
              <a:rPr lang="en-US" sz="28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– </a:t>
            </a:r>
            <a:r>
              <a:rPr lang="he-IL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מציע</a:t>
            </a:r>
            <a:r>
              <a:rPr lang="en-US" sz="2000" b="1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</a:t>
            </a:r>
            <a:r>
              <a:rPr lang="he-IL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המחיר שהקונה ה-</a:t>
            </a:r>
            <a:endParaRPr lang="en-US" sz="2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276150" y="2086830"/>
            <a:ext cx="228600" cy="2375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33625" y="199138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</a:t>
            </a:r>
            <a:r>
              <a:rPr lang="en-US" sz="2000" b="1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max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-</a:t>
            </a:r>
            <a:r>
              <a:rPr lang="en-US" sz="28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he-IL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המחיר המקסימלי שהוצע</a:t>
            </a:r>
            <a:endParaRPr lang="en-US" sz="2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276150" y="5668230"/>
            <a:ext cx="228600" cy="2375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90575" y="557278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max-</a:t>
            </a:r>
            <a:r>
              <a:rPr lang="en-US" sz="1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-</a:t>
            </a:r>
            <a:r>
              <a:rPr lang="en-US" sz="28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he-IL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המחיר אחד-לפני-המקסימלי שהוצע</a:t>
            </a:r>
            <a:endParaRPr lang="en-US" sz="2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285775" y="4286450"/>
            <a:ext cx="228600" cy="2375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600200" y="41910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</a:t>
            </a:r>
            <a:r>
              <a:rPr lang="en-US" sz="2000" b="1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max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-</a:t>
            </a:r>
            <a:r>
              <a:rPr lang="en-US" sz="28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he-IL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המחיר המקסימלי שהוצע</a:t>
            </a:r>
            <a:endParaRPr lang="en-US" sz="2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0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/>
      <p:bldP spid="14" grpId="0" animBg="1"/>
      <p:bldP spid="14" grpId="1" animBg="1"/>
      <p:bldP spid="15" grpId="0"/>
      <p:bldP spid="15" grpId="1"/>
      <p:bldP spid="16" grpId="0" animBg="1"/>
      <p:bldP spid="16" grpId="1" animBg="1"/>
      <p:bldP spid="17" grpId="0"/>
      <p:bldP spid="17" grpId="1"/>
      <p:bldP spid="18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9236" y="0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236" y="114300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8081" y="2277022"/>
            <a:ext cx="381000" cy="1143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8081" y="3420022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-4228" y="4563022"/>
            <a:ext cx="3810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4228" y="5706022"/>
            <a:ext cx="381000" cy="11519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390453" y="990600"/>
            <a:ext cx="9622" cy="5638800"/>
          </a:xfrm>
          <a:prstGeom prst="straightConnector1">
            <a:avLst/>
          </a:prstGeom>
          <a:ln w="762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285775" y="3676850"/>
            <a:ext cx="228600" cy="2375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600200" y="35814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</a:t>
            </a:r>
            <a:r>
              <a:rPr lang="en-US" sz="28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– </a:t>
            </a:r>
            <a:r>
              <a:rPr lang="he-IL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התכוון לשלם </a:t>
            </a:r>
            <a:r>
              <a:rPr lang="en-US" sz="2000" b="1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</a:t>
            </a:r>
            <a:r>
              <a:rPr lang="he-IL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המחיר האמיתי שהקונה ה-</a:t>
            </a:r>
            <a:endParaRPr lang="en-US" sz="2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276150" y="2305250"/>
            <a:ext cx="228600" cy="2375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590575" y="22098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</a:t>
            </a:r>
            <a:r>
              <a:rPr lang="en-US" sz="28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– </a:t>
            </a:r>
            <a:r>
              <a:rPr lang="he-IL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מציע</a:t>
            </a:r>
            <a:r>
              <a:rPr lang="en-US" sz="2000" b="1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</a:t>
            </a:r>
            <a:r>
              <a:rPr lang="he-IL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המחיר שהקונה ה-</a:t>
            </a:r>
            <a:endParaRPr lang="en-US" sz="2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276150" y="1629630"/>
            <a:ext cx="228600" cy="2375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533625" y="153418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</a:t>
            </a:r>
            <a:r>
              <a:rPr lang="en-US" sz="2000" b="1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max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-</a:t>
            </a:r>
            <a:r>
              <a:rPr lang="en-US" sz="28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he-IL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המחיר המקסימלי שהוצע</a:t>
            </a:r>
            <a:endParaRPr lang="en-US" sz="2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276150" y="2974699"/>
            <a:ext cx="228600" cy="2375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590575" y="2879249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max-</a:t>
            </a:r>
            <a:r>
              <a:rPr lang="en-US" sz="1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-</a:t>
            </a:r>
            <a:r>
              <a:rPr lang="en-US" sz="28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he-IL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המחיר אחד-לפני-המקסימלי שהוצע</a:t>
            </a:r>
            <a:endParaRPr lang="en-US" sz="2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285775" y="5277050"/>
            <a:ext cx="228600" cy="2375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600200" y="51816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max-</a:t>
            </a:r>
            <a:r>
              <a:rPr lang="en-US" sz="1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-</a:t>
            </a:r>
            <a:r>
              <a:rPr lang="en-US" sz="28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he-IL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המחיר אחד-לפני-המקסימלי שהוצע</a:t>
            </a:r>
            <a:endParaRPr lang="en-US" sz="2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16803" y="528935"/>
            <a:ext cx="516519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he-IL" sz="2400" u="sng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האם משתלם להציע מחיר גבוה יותר?</a:t>
            </a:r>
          </a:p>
        </p:txBody>
      </p:sp>
    </p:spTree>
    <p:extLst>
      <p:ext uri="{BB962C8B-B14F-4D97-AF65-F5344CB8AC3E}">
        <p14:creationId xmlns:p14="http://schemas.microsoft.com/office/powerpoint/2010/main" val="229938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 animBg="1"/>
      <p:bldP spid="23" grpId="1" animBg="1"/>
      <p:bldP spid="24" grpId="0"/>
      <p:bldP spid="24" grpId="1"/>
      <p:bldP spid="25" grpId="0" animBg="1"/>
      <p:bldP spid="26" grpId="0"/>
      <p:bldP spid="27" grpId="0" animBg="1"/>
      <p:bldP spid="27" grpId="1" animBg="1"/>
      <p:bldP spid="28" grpId="0"/>
      <p:bldP spid="28" grpId="1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236" y="0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9236" y="114300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8081" y="2277022"/>
            <a:ext cx="381000" cy="1143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8081" y="3420022"/>
            <a:ext cx="381000" cy="1143000"/>
          </a:xfrm>
          <a:prstGeom prst="rect">
            <a:avLst/>
          </a:prstGeom>
          <a:solidFill>
            <a:srgbClr val="002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4228" y="4563022"/>
            <a:ext cx="3810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228" y="5706022"/>
            <a:ext cx="381000" cy="11519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6775" y="1143000"/>
            <a:ext cx="8356775" cy="18774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400" b="1" u="sng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מסקנה</a:t>
            </a:r>
            <a:r>
              <a:rPr lang="he-IL" sz="44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:</a:t>
            </a:r>
          </a:p>
          <a:p>
            <a:pPr algn="ctr"/>
            <a:r>
              <a:rPr lang="he-IL" sz="3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לכל קונה הכי משתלם להציע בדיוק</a:t>
            </a:r>
          </a:p>
          <a:p>
            <a:pPr algn="ctr"/>
            <a:r>
              <a:rPr lang="he-IL" sz="3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את המחיר בו היה מוכן לקנות את המוצר</a:t>
            </a:r>
            <a:endParaRPr lang="he-IL" sz="3600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74382" y="3620869"/>
            <a:ext cx="664156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Truthful</a:t>
            </a:r>
            <a:r>
              <a:rPr lang="he-IL" sz="3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bidding</a:t>
            </a:r>
            <a:r>
              <a:rPr lang="he-IL" sz="3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"מכרז אמת"- </a:t>
            </a:r>
            <a:endParaRPr lang="he-IL" sz="3600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70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4755</TotalTime>
  <Words>667</Words>
  <Application>Microsoft Office PowerPoint</Application>
  <PresentationFormat>On-screen Show (4:3)</PresentationFormat>
  <Paragraphs>184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Noa Shafir</dc:creator>
  <cp:lastModifiedBy>Noa Shafir</cp:lastModifiedBy>
  <cp:revision>51</cp:revision>
  <dcterms:created xsi:type="dcterms:W3CDTF">2014-12-14T13:43:43Z</dcterms:created>
  <dcterms:modified xsi:type="dcterms:W3CDTF">2014-12-28T10:26:29Z</dcterms:modified>
</cp:coreProperties>
</file>